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6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305" r:id="rId14"/>
    <p:sldId id="296" r:id="rId15"/>
    <p:sldId id="298" r:id="rId16"/>
    <p:sldId id="299" r:id="rId17"/>
    <p:sldId id="297" r:id="rId18"/>
    <p:sldId id="283" r:id="rId19"/>
    <p:sldId id="263" r:id="rId20"/>
    <p:sldId id="260" r:id="rId21"/>
    <p:sldId id="264" r:id="rId22"/>
    <p:sldId id="261" r:id="rId23"/>
    <p:sldId id="284" r:id="rId24"/>
    <p:sldId id="291" r:id="rId25"/>
    <p:sldId id="293" r:id="rId26"/>
    <p:sldId id="292" r:id="rId27"/>
    <p:sldId id="294" r:id="rId28"/>
    <p:sldId id="295" r:id="rId29"/>
    <p:sldId id="262" r:id="rId30"/>
    <p:sldId id="287" r:id="rId31"/>
    <p:sldId id="300" r:id="rId32"/>
    <p:sldId id="301" r:id="rId33"/>
    <p:sldId id="302" r:id="rId34"/>
    <p:sldId id="303" r:id="rId35"/>
    <p:sldId id="304" r:id="rId36"/>
    <p:sldId id="290" r:id="rId37"/>
    <p:sldId id="289" r:id="rId38"/>
    <p:sldId id="288" r:id="rId39"/>
    <p:sldId id="265" r:id="rId40"/>
    <p:sldId id="266" r:id="rId41"/>
    <p:sldId id="268" r:id="rId42"/>
    <p:sldId id="267" r:id="rId43"/>
    <p:sldId id="269" r:id="rId44"/>
    <p:sldId id="270" r:id="rId45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654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t-EE" altLang="et-E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2E7A77-2489-4CD9-A752-DFFCB53E410A}" type="slidenum">
              <a:rPr lang="et-EE" altLang="et-EE"/>
              <a:pPr/>
              <a:t>1</a:t>
            </a:fld>
            <a:endParaRPr lang="et-EE" altLang="et-EE"/>
          </a:p>
        </p:txBody>
      </p:sp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634998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94A6E9-BF89-4ADB-9A1C-BD6D16CB7A3F}" type="slidenum">
              <a:rPr lang="et-EE" altLang="et-EE"/>
              <a:pPr/>
              <a:t>10</a:t>
            </a:fld>
            <a:endParaRPr lang="et-EE" altLang="et-EE"/>
          </a:p>
        </p:txBody>
      </p:sp>
      <p:sp>
        <p:nvSpPr>
          <p:cNvPr id="450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2629464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45ECBA9-3E95-46F3-A82A-E72365A4F7B4}" type="slidenum">
              <a:rPr lang="et-EE" altLang="et-EE"/>
              <a:pPr/>
              <a:t>11</a:t>
            </a:fld>
            <a:endParaRPr lang="et-EE" altLang="et-EE"/>
          </a:p>
        </p:txBody>
      </p:sp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34616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316836-005D-4BD7-ACDC-098C846EAB27}" type="slidenum">
              <a:rPr lang="et-EE" altLang="et-EE"/>
              <a:pPr/>
              <a:t>12</a:t>
            </a:fld>
            <a:endParaRPr lang="et-EE" altLang="et-EE"/>
          </a:p>
        </p:txBody>
      </p:sp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553813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316836-005D-4BD7-ACDC-098C846EAB27}" type="slidenum">
              <a:rPr lang="et-EE" altLang="et-EE"/>
              <a:pPr/>
              <a:t>13</a:t>
            </a:fld>
            <a:endParaRPr lang="et-EE" altLang="et-EE"/>
          </a:p>
        </p:txBody>
      </p:sp>
      <p:sp>
        <p:nvSpPr>
          <p:cNvPr id="471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2426830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38520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37639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1E1424-4815-44CF-9FBF-A3C2BEA65E73}" type="slidenum">
              <a:rPr lang="et-EE" altLang="et-EE"/>
              <a:pPr/>
              <a:t>18</a:t>
            </a:fld>
            <a:endParaRPr lang="et-EE" altLang="et-EE"/>
          </a:p>
        </p:txBody>
      </p:sp>
      <p:sp>
        <p:nvSpPr>
          <p:cNvPr id="481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96781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1A7AFB-1D99-4F37-87A3-473376CB84A6}" type="slidenum">
              <a:rPr lang="et-EE" altLang="et-EE"/>
              <a:pPr/>
              <a:t>2</a:t>
            </a:fld>
            <a:endParaRPr lang="et-EE" altLang="et-EE"/>
          </a:p>
        </p:txBody>
      </p:sp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60932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23</a:t>
            </a:fld>
            <a:endParaRPr lang="et-EE" altLang="et-EE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3899558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24</a:t>
            </a:fld>
            <a:endParaRPr lang="et-EE" altLang="et-EE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8717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25</a:t>
            </a:fld>
            <a:endParaRPr lang="et-EE" altLang="et-EE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302577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26</a:t>
            </a:fld>
            <a:endParaRPr lang="et-EE" altLang="et-EE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8465398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195838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6536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30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3321635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31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4073527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4F8534-2408-4E82-8323-F9ED5C31081C}" type="slidenum">
              <a:rPr lang="et-EE" altLang="et-EE"/>
              <a:pPr/>
              <a:t>3</a:t>
            </a:fld>
            <a:endParaRPr lang="et-EE" altLang="et-EE"/>
          </a:p>
        </p:txBody>
      </p:sp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4629660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32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8641749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33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1697329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34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405391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35</a:t>
            </a:fld>
            <a:endParaRPr lang="et-EE" altLang="et-EE"/>
          </a:p>
        </p:txBody>
      </p:sp>
      <p:sp>
        <p:nvSpPr>
          <p:cNvPr id="522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5802158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6581DC-FB6A-4427-909C-D454387DAE02}" type="slidenum">
              <a:rPr lang="et-EE" altLang="et-EE"/>
              <a:pPr/>
              <a:t>36</a:t>
            </a:fld>
            <a:endParaRPr lang="et-EE" altLang="et-EE"/>
          </a:p>
        </p:txBody>
      </p:sp>
      <p:sp>
        <p:nvSpPr>
          <p:cNvPr id="552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0132136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47CF1C-8C88-4C42-BB0C-0C92F722980E}" type="slidenum">
              <a:rPr lang="et-EE" altLang="et-EE"/>
              <a:pPr/>
              <a:t>37</a:t>
            </a:fld>
            <a:endParaRPr lang="et-EE" altLang="et-EE"/>
          </a:p>
        </p:txBody>
      </p:sp>
      <p:sp>
        <p:nvSpPr>
          <p:cNvPr id="542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6248535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8EBB40-3244-4191-8041-4171E94DCB40}" type="slidenum">
              <a:rPr lang="et-EE" altLang="et-EE"/>
              <a:pPr/>
              <a:t>38</a:t>
            </a:fld>
            <a:endParaRPr lang="et-EE" altLang="et-EE"/>
          </a:p>
        </p:txBody>
      </p:sp>
      <p:sp>
        <p:nvSpPr>
          <p:cNvPr id="532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7879536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32021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FEFE2F-BCC9-4178-8EC8-F0F430C08FFC}" type="slidenum">
              <a:rPr lang="et-EE" altLang="et-EE"/>
              <a:pPr/>
              <a:t>4</a:t>
            </a:fld>
            <a:endParaRPr lang="et-EE" altLang="et-EE"/>
          </a:p>
        </p:txBody>
      </p:sp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8649886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</a:pPr>
            <a:endParaRPr lang="et-EE" altLang="et-EE" sz="2400">
              <a:solidFill>
                <a:schemeClr val="bg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9689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</a:pPr>
            <a:endParaRPr lang="et-EE" altLang="et-EE" sz="24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67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DF53FB-F454-4EA6-89CC-FD4321E10CF4}" type="slidenum">
              <a:rPr lang="et-EE" altLang="et-EE"/>
              <a:pPr/>
              <a:t>5</a:t>
            </a:fld>
            <a:endParaRPr lang="et-EE" altLang="et-EE"/>
          </a:p>
        </p:txBody>
      </p:sp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072524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5B03870-B144-4665-98EE-9C8378059DF4}" type="slidenum">
              <a:rPr lang="et-EE" altLang="et-EE"/>
              <a:pPr/>
              <a:t>6</a:t>
            </a:fld>
            <a:endParaRPr lang="et-EE" altLang="et-EE"/>
          </a:p>
        </p:txBody>
      </p:sp>
      <p:sp>
        <p:nvSpPr>
          <p:cNvPr id="409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4107844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B3945F-68CE-485C-8939-B20B662311E0}" type="slidenum">
              <a:rPr lang="et-EE" altLang="et-EE"/>
              <a:pPr/>
              <a:t>7</a:t>
            </a:fld>
            <a:endParaRPr lang="et-EE" altLang="et-EE"/>
          </a:p>
        </p:txBody>
      </p:sp>
      <p:sp>
        <p:nvSpPr>
          <p:cNvPr id="419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730571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B5AE0AF-C0A6-4444-9B11-69E61157C499}" type="slidenum">
              <a:rPr lang="et-EE" altLang="et-EE"/>
              <a:pPr/>
              <a:t>8</a:t>
            </a:fld>
            <a:endParaRPr lang="et-EE" altLang="et-EE"/>
          </a:p>
        </p:txBody>
      </p:sp>
      <p:sp>
        <p:nvSpPr>
          <p:cNvPr id="430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42890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8FDDEBB-8280-48A0-8D6F-6C03D876CC66}" type="slidenum">
              <a:rPr lang="et-EE" altLang="et-EE"/>
              <a:pPr/>
              <a:t>9</a:t>
            </a:fld>
            <a:endParaRPr lang="et-EE" altLang="et-EE"/>
          </a:p>
        </p:txBody>
      </p:sp>
      <p:sp>
        <p:nvSpPr>
          <p:cNvPr id="440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82761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415450-0E16-4C23-9957-E399BE746E4B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2430267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55983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4963"/>
            <a:ext cx="4037013" cy="2185987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t-E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604963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3350"/>
            <a:ext cx="4037013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4335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et-EE" altLang="et-EE"/>
              <a:t>07.03.11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F246B875-6292-450C-A0B4-B09817D011AF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1149568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692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dirty="0" smtClean="0"/>
              <a:t>Click to edit the outline text format</a:t>
            </a:r>
          </a:p>
          <a:p>
            <a:pPr lvl="1"/>
            <a:r>
              <a:rPr lang="en-GB" altLang="et-EE" dirty="0" smtClean="0"/>
              <a:t>Second Outline Level</a:t>
            </a:r>
          </a:p>
          <a:p>
            <a:pPr lvl="2"/>
            <a:r>
              <a:rPr lang="en-GB" altLang="et-EE" dirty="0" smtClean="0"/>
              <a:t>Third Outline Level</a:t>
            </a:r>
          </a:p>
          <a:p>
            <a:pPr lvl="3"/>
            <a:r>
              <a:rPr lang="en-GB" altLang="et-EE" dirty="0" smtClean="0"/>
              <a:t>Fourth Outline Level</a:t>
            </a:r>
          </a:p>
          <a:p>
            <a:pPr lvl="4"/>
            <a:r>
              <a:rPr lang="en-GB" altLang="et-EE" dirty="0" smtClean="0"/>
              <a:t>Fifth Outline Level</a:t>
            </a:r>
          </a:p>
          <a:p>
            <a:pPr lvl="4"/>
            <a:r>
              <a:rPr lang="en-GB" altLang="et-EE" dirty="0" smtClean="0"/>
              <a:t>Sixth Outline Level</a:t>
            </a:r>
          </a:p>
          <a:p>
            <a:pPr lvl="4"/>
            <a:r>
              <a:rPr lang="en-GB" altLang="et-EE" dirty="0" smtClean="0"/>
              <a:t>Seventh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3DD7E63A-2050-4C23-9B04-8BD05D72B3F1}" type="slidenum">
              <a:rPr lang="en-GB" altLang="et-EE"/>
              <a:pPr/>
              <a:t>‹#›</a:t>
            </a:fld>
            <a:endParaRPr lang="en-GB" alt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720725" y="900113"/>
            <a:ext cx="77644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et-EE" sz="4400" dirty="0"/>
              <a:t>Knowledge representation</a:t>
            </a:r>
            <a:br>
              <a:rPr lang="en-US" altLang="et-EE" sz="4400" dirty="0"/>
            </a:br>
            <a:r>
              <a:rPr lang="en-US" altLang="et-EE" sz="4400" dirty="0"/>
              <a:t/>
            </a:r>
            <a:br>
              <a:rPr lang="en-US" altLang="et-EE" sz="4400" dirty="0"/>
            </a:br>
            <a:r>
              <a:rPr lang="en-US" altLang="et-EE" sz="4400" dirty="0"/>
              <a:t>lecture </a:t>
            </a:r>
            <a:r>
              <a:rPr lang="et-EE" altLang="et-EE" sz="4400" dirty="0" smtClean="0"/>
              <a:t>5</a:t>
            </a:r>
            <a:r>
              <a:rPr lang="en-US" altLang="et-EE" sz="4400" dirty="0"/>
              <a:t/>
            </a:r>
            <a:br>
              <a:rPr lang="en-US" altLang="et-EE" sz="4400" dirty="0"/>
            </a:br>
            <a:r>
              <a:rPr lang="en-US" altLang="et-EE" sz="4400" dirty="0"/>
              <a:t/>
            </a:r>
            <a:br>
              <a:rPr lang="en-US" altLang="et-EE" sz="4400" dirty="0"/>
            </a:br>
            <a:r>
              <a:rPr lang="en-US" altLang="et-EE" sz="4400" dirty="0"/>
              <a:t>Intro to rules and </a:t>
            </a:r>
            <a:r>
              <a:rPr lang="et-EE" altLang="et-EE" sz="4400" dirty="0" smtClean="0"/>
              <a:t>automated reasoning</a:t>
            </a:r>
            <a:r>
              <a:rPr lang="et-EE" altLang="et-EE" sz="4400" dirty="0">
                <a:latin typeface="Calibri" panose="020F0502020204030204" pitchFamily="34" charset="0"/>
              </a:rPr>
              <a:t/>
            </a:r>
            <a:br>
              <a:rPr lang="et-EE" altLang="et-EE" sz="4400" dirty="0">
                <a:latin typeface="Calibri" panose="020F0502020204030204" pitchFamily="34" charset="0"/>
              </a:rPr>
            </a:br>
            <a:endParaRPr lang="et-EE" altLang="et-EE" sz="4400" dirty="0">
              <a:latin typeface="Calibri" panose="020F0502020204030204" pitchFamily="34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339850" y="4906963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Ctr="1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hangingPunct="1">
              <a:lnSpc>
                <a:spcPct val="100000"/>
              </a:lnSpc>
              <a:spcBef>
                <a:spcPts val="800"/>
              </a:spcBef>
            </a:pPr>
            <a:r>
              <a:rPr lang="et-EE" altLang="et-EE" sz="3200">
                <a:solidFill>
                  <a:srgbClr val="898989"/>
                </a:solidFill>
                <a:latin typeface="Calibri" panose="020F0502020204030204" pitchFamily="34" charset="0"/>
              </a:rPr>
              <a:t>Tanel Tammet</a:t>
            </a:r>
          </a:p>
          <a:p>
            <a:pPr algn="ctr" hangingPunct="1">
              <a:lnSpc>
                <a:spcPct val="100000"/>
              </a:lnSpc>
              <a:spcBef>
                <a:spcPts val="800"/>
              </a:spcBef>
            </a:pPr>
            <a:r>
              <a:rPr lang="et-EE" altLang="et-EE" sz="3200">
                <a:solidFill>
                  <a:srgbClr val="898989"/>
                </a:solidFill>
                <a:latin typeface="Calibri" panose="020F0502020204030204" pitchFamily="34" charset="0"/>
              </a:rPr>
              <a:t>TTU</a:t>
            </a:r>
          </a:p>
        </p:txBody>
      </p:sp>
    </p:spTree>
    <p:extLst>
      <p:ext uri="{BB962C8B-B14F-4D97-AF65-F5344CB8AC3E}">
        <p14:creationId xmlns:p14="http://schemas.microsoft.com/office/powerpoint/2010/main" val="307725518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Rules are code too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Another view: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rules are code in a rule-programming-language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like different, specialised Prolog's or Datalog's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1364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How to use a rule?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In other words, what should rule derive from data?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solidFill>
                  <a:srgbClr val="C5000B"/>
                </a:solidFill>
                <a:latin typeface="Calibri" panose="020F0502020204030204" pitchFamily="34" charset="0"/>
              </a:rPr>
              <a:t>Common ground</a:t>
            </a:r>
            <a:r>
              <a:rPr lang="et-EE" altLang="et-EE" sz="2200">
                <a:latin typeface="Calibri" panose="020F0502020204030204" pitchFamily="34" charset="0"/>
              </a:rPr>
              <a:t> for almost all rule systems: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(classical 1st order logic - various limitations) +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various extensions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  Why classical logic? Because it allows to derive all things which generally make sense.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pub('texas')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pub(X) =&gt; eatingplace(X)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gives eatingplace('texas') and nothing more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14561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Applying 1st order logic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There are many different - mostly equivalent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axiomatizations and rule systems for logic.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However, the practical - and sufficient - way to think is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simply this: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Find all possible matches with the premisses of the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rule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Each match instantiates variables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Derive an instantiated consequence of the rule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Repeat for all matches and all consequences etc etc ad infinitum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3778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Applying 1st order logic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There are many different - mostly equivalent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axiomatizations and rule systems for logic.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However, the practical - and sufficient - way to think is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simply this: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Find all possible matches with the premisses of the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rule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Each match instantiates variables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Derive an instantiated consequence of the rule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Repeat for all matches and all consequences etc etc ad infinitum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11226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Conjunctive normal 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form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Goal: make a fact/rule set simple and uniform. Remove nested loops and existential quantifiers.</a:t>
            </a: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i="1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</a:rPr>
              <a:t>Terminology: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</a:rPr>
              <a:t>Atom</a:t>
            </a:r>
            <a:r>
              <a:rPr lang="et-EE" altLang="et-EE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propositional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variable or a predicate with args like </a:t>
            </a:r>
            <a:r>
              <a:rPr lang="et-EE" altLang="et-EE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p(X,1</a:t>
            </a:r>
            <a:r>
              <a:rPr lang="et-EE" altLang="et-EE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</a:rPr>
              <a:t>L</a:t>
            </a: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iteral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an atom or a negation of an atom;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Clause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or </a:t>
            </a: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disjunct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is a disjunction of literals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Conjuctive normal </a:t>
            </a:r>
            <a:r>
              <a:rPr lang="et-EE" altLang="et-EE" i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form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conjuction of clauses.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2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GB" altLang="et-EE" sz="2800" dirty="0"/>
              <a:t>  </a:t>
            </a:r>
          </a:p>
          <a:p>
            <a:pPr marL="609600" indent="-609600">
              <a:buFontTx/>
              <a:buNone/>
            </a:pPr>
            <a:r>
              <a:rPr lang="en-GB" altLang="et-EE" sz="2800" dirty="0"/>
              <a:t>There are six stages to the conversion: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Remove 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De Morgan’s to move negation to atomic propositions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 err="1"/>
              <a:t>Skolemizing</a:t>
            </a:r>
            <a:r>
              <a:rPr lang="en-GB" altLang="et-EE" sz="2800" dirty="0"/>
              <a:t> (gets rid of       )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`Eliminating’ universal quantifiers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Distributing AND over OR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Arrange into clauses and maybe reorder</a:t>
            </a:r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t-EE" altLang="et-EE" sz="3600" dirty="0" smtClean="0"/>
              <a:t>Convert to normal form</a:t>
            </a:r>
            <a:endParaRPr lang="en-GB" altLang="et-EE" sz="3600" dirty="0"/>
          </a:p>
        </p:txBody>
      </p:sp>
      <p:graphicFrame>
        <p:nvGraphicFramePr>
          <p:cNvPr id="510980" name="Object 4"/>
          <p:cNvGraphicFramePr>
            <a:graphicFrameLocks noChangeAspect="1"/>
          </p:cNvGraphicFramePr>
          <p:nvPr/>
        </p:nvGraphicFramePr>
        <p:xfrm>
          <a:off x="2362200" y="1905000"/>
          <a:ext cx="768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" name="Equation" r:id="rId3" imgW="164880" imgH="126720" progId="Equation.3">
                  <p:embed/>
                </p:oleObj>
              </mc:Choice>
              <mc:Fallback>
                <p:oleObj name="Equation" r:id="rId3" imgW="164880" imgH="126720" progId="Equation.3">
                  <p:embed/>
                  <p:pic>
                    <p:nvPicPr>
                      <p:cNvPr id="5109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05000"/>
                        <a:ext cx="7683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0981" name="Object 5"/>
          <p:cNvGraphicFramePr>
            <a:graphicFrameLocks noChangeAspect="1"/>
          </p:cNvGraphicFramePr>
          <p:nvPr/>
        </p:nvGraphicFramePr>
        <p:xfrm>
          <a:off x="4460875" y="2984500"/>
          <a:ext cx="4159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8" name="Equation" r:id="rId5" imgW="101520" imgH="126720" progId="Equation.3">
                  <p:embed/>
                </p:oleObj>
              </mc:Choice>
              <mc:Fallback>
                <p:oleObj name="Equation" r:id="rId5" imgW="101520" imgH="126720" progId="Equation.3">
                  <p:embed/>
                  <p:pic>
                    <p:nvPicPr>
                      <p:cNvPr id="5109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75" y="2984500"/>
                        <a:ext cx="415925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0448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GB" altLang="et-EE" sz="2800" dirty="0"/>
              <a:t>  </a:t>
            </a:r>
          </a:p>
          <a:p>
            <a:pPr marL="609600" indent="-609600">
              <a:buFontTx/>
              <a:buAutoNum type="arabicPeriod"/>
            </a:pPr>
            <a:endParaRPr lang="en-GB" altLang="et-EE" sz="2800" dirty="0"/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t-EE" altLang="et-EE" sz="3600" dirty="0" smtClean="0"/>
              <a:t>Convert to normal form: example</a:t>
            </a:r>
            <a:endParaRPr lang="en-GB" altLang="et-EE" sz="36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1664729"/>
            <a:ext cx="77724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1st order formula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(∀X (taller(Y,X) | wise(X)) =&gt; wise(Y))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Simplify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(-∀X (taller(Y,X) | wise(X))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Move negations in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(∃X (-taller(Y,X) &amp; -wise(X))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Move quantifiers out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(∃X ((-taller(Y,X) &amp; -wise(X)) | wise(Y)))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Skolemize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/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∃X ((-taller(Y,X) &amp; -wise(X)) | wise(Y)) γ = {Y}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 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(-taller(</a:t>
            </a:r>
            <a:r>
              <a:rPr kumimoji="0" lang="en-GB" altLang="et-E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&amp; -wise(x(Y))) | wise(Y)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Distribute disjunctions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(-taller(</a:t>
            </a:r>
            <a:r>
              <a:rPr kumimoji="0" lang="en-GB" altLang="et-E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| wise(Y)) &amp; (-wise(x(Y))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Convert to CNF</a:t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{ -taller(</a:t>
            </a:r>
            <a:r>
              <a:rPr kumimoji="0" lang="en-GB" altLang="et-EE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| wise(Y),</a:t>
            </a: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/>
            </a:r>
            <a:b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-wise(x(Y)) | wise(Y) } </a:t>
            </a:r>
          </a:p>
        </p:txBody>
      </p:sp>
    </p:spTree>
    <p:extLst>
      <p:ext uri="{BB962C8B-B14F-4D97-AF65-F5344CB8AC3E}">
        <p14:creationId xmlns:p14="http://schemas.microsoft.com/office/powerpoint/2010/main" val="3443189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Example: facts and rules in a normal form</a:t>
            </a:r>
            <a:endParaRPr lang="et-EE" altLang="et-EE" sz="28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father(john,pete).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brother(pete,mark).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-brother(X,Y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 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v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brother(Y,X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-father(X,Y)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v   parent(X,Y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-mother(X,Y)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v   parent(X,Y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-parent(X,Y)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v   -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parent(Y,Z)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v   grandparent(X,Z).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Note: we assume capital letters are variables</a:t>
            </a:r>
            <a:endParaRPr lang="et-EE" altLang="et-EE" sz="28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31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method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Simple core method for practical reasoning </a:t>
            </a:r>
            <a:r>
              <a:rPr lang="et-EE" altLang="et-EE" sz="2200" dirty="0" smtClean="0">
                <a:latin typeface="Calibri" panose="020F0502020204030204" pitchFamily="34" charset="0"/>
              </a:rPr>
              <a:t>(</a:t>
            </a:r>
            <a:r>
              <a:rPr lang="et-EE" altLang="et-EE" sz="2200" dirty="0">
                <a:latin typeface="Calibri" panose="020F0502020204030204" pitchFamily="34" charset="0"/>
              </a:rPr>
              <a:t>logical derivations)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Used as a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basis</a:t>
            </a:r>
            <a:r>
              <a:rPr lang="et-EE" altLang="et-EE" sz="2200" dirty="0">
                <a:latin typeface="Calibri" panose="020F0502020204030204" pitchFamily="34" charset="0"/>
              </a:rPr>
              <a:t> for most reasoner implementations, with </a:t>
            </a:r>
            <a:r>
              <a:rPr lang="et-EE" altLang="et-EE" sz="2200" dirty="0" smtClean="0">
                <a:latin typeface="Calibri" panose="020F0502020204030204" pitchFamily="34" charset="0"/>
              </a:rPr>
              <a:t>numerous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additions </a:t>
            </a:r>
            <a:r>
              <a:rPr lang="et-EE" altLang="et-EE" sz="2200" dirty="0">
                <a:latin typeface="Calibri" panose="020F0502020204030204" pitchFamily="34" charset="0"/>
              </a:rPr>
              <a:t>/ modifications / strategies / optimisations</a:t>
            </a:r>
            <a:r>
              <a:rPr lang="et-EE" altLang="et-EE" sz="2200" dirty="0" smtClean="0">
                <a:latin typeface="Calibri" panose="020F0502020204030204" pitchFamily="34" charset="0"/>
              </a:rPr>
              <a:t>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Can be seen as a </a:t>
            </a:r>
            <a:r>
              <a:rPr lang="et-EE" altLang="et-EE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framework</a:t>
            </a:r>
            <a:r>
              <a:rPr lang="et-EE" altLang="et-EE" sz="2200" dirty="0" smtClean="0">
                <a:latin typeface="Calibri" panose="020F0502020204030204" pitchFamily="34" charset="0"/>
              </a:rPr>
              <a:t> for building specialized reasoners.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Just two </a:t>
            </a:r>
            <a:r>
              <a:rPr lang="et-EE" altLang="et-EE" sz="2200" dirty="0" smtClean="0">
                <a:latin typeface="Calibri" panose="020F0502020204030204" pitchFamily="34" charset="0"/>
              </a:rPr>
              <a:t>rules operating on a normal form: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Generalised modus ponens  (</a:t>
            </a:r>
            <a:r>
              <a:rPr lang="et-EE" altLang="et-EE" sz="2200" b="1" dirty="0">
                <a:latin typeface="Calibri" panose="020F0502020204030204" pitchFamily="34" charset="0"/>
              </a:rPr>
              <a:t>resolution rule</a:t>
            </a:r>
            <a:r>
              <a:rPr lang="et-EE" altLang="et-EE" sz="2200" dirty="0" smtClean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Limited instantiation (</a:t>
            </a:r>
            <a:r>
              <a:rPr lang="et-EE" altLang="et-EE" sz="2200" b="1" dirty="0">
                <a:latin typeface="Calibri" panose="020F0502020204030204" pitchFamily="34" charset="0"/>
              </a:rPr>
              <a:t>factorisation rule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928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 main idea of the the resolution method: derive new </a:t>
            </a: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clauses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from given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clauses potentially ad infinitum.</a:t>
            </a: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Typically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used to show that a clause set is </a:t>
            </a:r>
            <a:r>
              <a:rPr lang="et-EE" altLang="et-EE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contradictory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To prove that F is a tautology is the same as to prove that </a:t>
            </a: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-F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contradictory.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Lecture overview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3528" y="2420888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Why rules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Procedural and declarative rules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</a:t>
            </a:r>
            <a:r>
              <a:rPr lang="et-EE" altLang="et-EE" sz="2200" dirty="0">
                <a:latin typeface="Calibri" panose="020F0502020204030204" pitchFamily="34" charset="0"/>
              </a:rPr>
              <a:t>Simple derivation systems for 1st order logic: </a:t>
            </a:r>
            <a:r>
              <a:rPr lang="et-EE" altLang="et-EE" sz="2200" dirty="0" smtClean="0">
                <a:latin typeface="Calibri" panose="020F0502020204030204" pitchFamily="34" charset="0"/>
              </a:rPr>
              <a:t>resolution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Prolog as a special resolution search strategy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Queries and answers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4296208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Modus ponens: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n-GB" altLang="et-EE" sz="3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</a:rPr>
              <a:t>     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-&gt; B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 B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Same, but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with A-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&gt;B as a disjunct: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</a:rPr>
              <a:t>     -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v  B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 B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6096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 derivation of contradiction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</a:rPr>
              <a:t>:</a:t>
            </a:r>
            <a:endParaRPr lang="et-EE" altLang="et-EE" sz="3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307138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Resolution rule 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generalisation of modus ponens to arbitrary disjuncts: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GB" altLang="et-EE" sz="2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t-EE" altLang="et-EE" sz="2800" dirty="0">
                <a:solidFill>
                  <a:srgbClr val="000000"/>
                </a:solidFill>
              </a:rPr>
              <a:t>      </a:t>
            </a:r>
            <a:r>
              <a:rPr lang="et-EE" altLang="et-EE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</a:rPr>
              <a:t>		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How to apply the rule: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Times New Roman" panose="02020603050405020304" pitchFamily="18" charset="0"/>
              <a:buChar char="–"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Find a variable 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which is positive in one formula and negative in the ohter</a:t>
            </a:r>
          </a:p>
          <a:p>
            <a:pPr lvl="1" eaLnBrk="1" hangingPunct="1">
              <a:spcBef>
                <a:spcPts val="600"/>
              </a:spcBef>
              <a:buFont typeface="Times New Roman" panose="02020603050405020304" pitchFamily="18" charset="0"/>
              <a:buChar char="–"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Cut off both 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and </a:t>
            </a:r>
            <a:r>
              <a:rPr lang="et-EE" altLang="et-EE" dirty="0">
                <a:solidFill>
                  <a:srgbClr val="00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and glue the rest.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(observe that P(b) is a different atom than P(X)):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        P(X</a:t>
            </a: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)  </a:t>
            </a:r>
            <a:r>
              <a:rPr lang="et-EE" altLang="et-EE" dirty="0">
                <a:latin typeface="Calibri" panose="020F0502020204030204" pitchFamily="34" charset="0"/>
              </a:rPr>
              <a:t>=&gt; 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46754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Same example in normal form: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        -P(X</a:t>
            </a: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)  </a:t>
            </a:r>
            <a:r>
              <a:rPr lang="et-EE" altLang="et-EE" dirty="0" smtClean="0">
                <a:latin typeface="Calibri" panose="020F0502020204030204" pitchFamily="34" charset="0"/>
              </a:rPr>
              <a:t>v   </a:t>
            </a:r>
            <a:r>
              <a:rPr lang="et-EE" altLang="et-EE" dirty="0">
                <a:latin typeface="Calibri" panose="020F0502020204030204" pitchFamily="34" charset="0"/>
              </a:rPr>
              <a:t>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8694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with additional ballast: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</a:t>
            </a:r>
            <a:r>
              <a:rPr lang="et-EE" altLang="et-EE" dirty="0" smtClean="0">
                <a:latin typeface="Calibri" panose="020F0502020204030204" pitchFamily="34" charset="0"/>
              </a:rPr>
              <a:t>v </a:t>
            </a:r>
            <a:r>
              <a:rPr lang="et-EE" altLang="et-EE" dirty="0">
                <a:latin typeface="Calibri" panose="020F0502020204030204" pitchFamily="34" charset="0"/>
              </a:rPr>
              <a:t>G(s</a:t>
            </a:r>
            <a:r>
              <a:rPr lang="et-EE" altLang="et-EE" dirty="0" smtClean="0">
                <a:latin typeface="Calibri" panose="020F0502020204030204" pitchFamily="34" charset="0"/>
              </a:rPr>
              <a:t>) 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S(Y)        -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P(X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 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v -S(X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</a:t>
            </a:r>
            <a:r>
              <a:rPr lang="et-EE" altLang="et-EE" dirty="0">
                <a:latin typeface="+mn-lt"/>
              </a:rPr>
              <a:t>  v</a:t>
            </a:r>
            <a:r>
              <a:rPr lang="et-EE" altLang="et-EE" dirty="0" smtClean="0">
                <a:latin typeface="+mn-lt"/>
              </a:rPr>
              <a:t> </a:t>
            </a:r>
            <a:r>
              <a:rPr lang="et-EE" altLang="et-EE" dirty="0">
                <a:latin typeface="+mn-lt"/>
              </a:rPr>
              <a:t>R(X</a:t>
            </a:r>
            <a:r>
              <a:rPr lang="et-EE" altLang="et-EE" dirty="0" smtClean="0">
                <a:latin typeface="+mn-lt"/>
              </a:rPr>
              <a:t>) v M(X) </a:t>
            </a:r>
            <a:endParaRPr lang="et-EE" altLang="et-EE" dirty="0"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</a:rPr>
              <a:t>         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v M(b) v G(s)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</a:t>
            </a:r>
            <a:r>
              <a:rPr lang="et-EE" altLang="et-EE" sz="2000" dirty="0" smtClean="0">
                <a:latin typeface="+mn-lt"/>
              </a:rPr>
              <a:t>b, Y:=b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1692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sz="3200" dirty="0" smtClean="0">
                <a:latin typeface="Calibri" panose="020F0502020204030204" pitchFamily="34" charset="0"/>
              </a:rPr>
              <a:t>Resolution rule</a:t>
            </a:r>
            <a:br>
              <a:rPr lang="et-EE" altLang="et-EE" sz="3200" dirty="0" smtClean="0">
                <a:latin typeface="Calibri" panose="020F0502020204030204" pitchFamily="34" charset="0"/>
              </a:rPr>
            </a:br>
            <a:r>
              <a:rPr lang="et-EE" altLang="et-EE" sz="3200" dirty="0" smtClean="0">
                <a:latin typeface="Calibri" panose="020F0502020204030204" pitchFamily="34" charset="0"/>
              </a:rPr>
              <a:t>for predicate calculus</a:t>
            </a:r>
            <a:endParaRPr lang="et-EE" altLang="et-EE" sz="3200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with three premises 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+mn-lt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)        S(Y)        P(X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 &amp; S(X)  </a:t>
            </a:r>
            <a:r>
              <a:rPr lang="et-EE" altLang="et-EE" dirty="0">
                <a:latin typeface="+mn-lt"/>
              </a:rPr>
              <a:t>=&gt; 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</a:rPr>
              <a:t>         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</a:t>
            </a:r>
            <a:r>
              <a:rPr lang="et-EE" altLang="et-EE" sz="2000" dirty="0" smtClean="0">
                <a:latin typeface="+mn-lt"/>
              </a:rPr>
              <a:t>b, Y:=b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000" dirty="0" smtClean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>
                <a:cs typeface="Times New Roman" panose="02020603050405020304" pitchFamily="18" charset="0"/>
              </a:rPr>
              <a:t>is the same as </a:t>
            </a:r>
            <a:r>
              <a:rPr lang="et-EE" altLang="et-EE" sz="2000" dirty="0" smtClean="0">
                <a:latin typeface="Calibri" panose="020F0502020204030204" pitchFamily="34" charset="0"/>
              </a:rPr>
              <a:t>two steps of resolution:</a:t>
            </a:r>
          </a:p>
          <a:p>
            <a:pPr eaLnBrk="1" hangingPunct="1">
              <a:spcBef>
                <a:spcPts val="700"/>
              </a:spcBef>
              <a:buClrTx/>
            </a:pPr>
            <a:endParaRPr lang="et-EE" altLang="et-EE" sz="2000" dirty="0" smtClean="0">
              <a:solidFill>
                <a:srgbClr val="FF0000"/>
              </a:solidFill>
              <a:latin typeface="+mn-lt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P(b)         -</a:t>
            </a: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P(X</a:t>
            </a:r>
            <a:r>
              <a:rPr lang="et-EE" altLang="et-EE" sz="2000" dirty="0">
                <a:solidFill>
                  <a:srgbClr val="FF0000"/>
                </a:solidFill>
                <a:latin typeface="+mn-lt"/>
              </a:rPr>
              <a:t>) </a:t>
            </a: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v -S(X)  v </a:t>
            </a:r>
            <a:r>
              <a:rPr lang="et-EE" altLang="et-EE" sz="2000" dirty="0" smtClean="0">
                <a:latin typeface="+mn-lt"/>
              </a:rPr>
              <a:t>R(X) </a:t>
            </a:r>
            <a:endParaRPr lang="et-EE" altLang="et-EE" sz="2000" dirty="0"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cs typeface="Times New Roman" panose="02020603050405020304" pitchFamily="18" charset="0"/>
              </a:rPr>
              <a:t>———————————   </a:t>
            </a:r>
            <a:endParaRPr lang="et-EE" altLang="et-EE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/>
              <a:t>	</a:t>
            </a:r>
            <a:r>
              <a:rPr lang="et-EE" altLang="et-EE" sz="2000" dirty="0"/>
              <a:t>	 </a:t>
            </a:r>
            <a:r>
              <a:rPr lang="et-EE" altLang="et-EE" sz="2000" dirty="0" smtClean="0"/>
              <a:t> </a:t>
            </a: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-S(b)  </a:t>
            </a: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v </a:t>
            </a:r>
            <a:r>
              <a:rPr lang="et-EE" altLang="et-EE" sz="2000" dirty="0" smtClean="0">
                <a:latin typeface="+mn-lt"/>
              </a:rPr>
              <a:t>R(b)       </a:t>
            </a: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S(Y)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000" dirty="0" smtClean="0">
                <a:cs typeface="Times New Roman" panose="02020603050405020304" pitchFamily="18" charset="0"/>
              </a:rPr>
              <a:t>            ————————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0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sz="2000" dirty="0" smtClean="0">
                <a:latin typeface="+mn-lt"/>
                <a:cs typeface="Times New Roman" panose="02020603050405020304" pitchFamily="18" charset="0"/>
              </a:rPr>
              <a:t>                              R(b)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87944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Full rule with </a:t>
            </a:r>
            <a:r>
              <a:rPr lang="et-EE" altLang="et-EE" sz="28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unification</a:t>
            </a: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for predicate calculus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GB" altLang="et-EE" sz="2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t-EE" altLang="et-EE" sz="2800" dirty="0">
                <a:solidFill>
                  <a:srgbClr val="000000"/>
                </a:solidFill>
              </a:rPr>
              <a:t>      </a:t>
            </a:r>
            <a:r>
              <a:rPr lang="et-EE" altLang="et-EE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</a:rPr>
              <a:t>		</a:t>
            </a:r>
            <a:r>
              <a:rPr lang="et-EE" altLang="et-EE" sz="2800" dirty="0" smtClean="0">
                <a:solidFill>
                  <a:srgbClr val="000000"/>
                </a:solidFill>
              </a:rPr>
              <a:t>(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aseline="-30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)</a:t>
            </a:r>
            <a:r>
              <a:rPr lang="et-EE" altLang="et-EE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</a:t>
            </a:r>
            <a:endParaRPr lang="et-EE" altLang="et-EE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Where </a:t>
            </a:r>
            <a:r>
              <a:rPr lang="et-EE" altLang="et-EE" sz="2800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s </a:t>
            </a:r>
            <a:r>
              <a:rPr lang="et-EE" altLang="et-EE" sz="28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= 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unify(A1,B1)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et-EE" altLang="et-EE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unify(A,B)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calculates </a:t>
            </a:r>
            <a:r>
              <a:rPr lang="et-EE" altLang="et-EE" sz="28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most general unifier 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of A and B: it is the minimal instantiation s making As=Bs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805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865010"/>
              </p:ext>
            </p:extLst>
          </p:nvPr>
        </p:nvGraphicFramePr>
        <p:xfrm>
          <a:off x="721187" y="2492896"/>
          <a:ext cx="8134672" cy="3744414"/>
        </p:xfrm>
        <a:graphic>
          <a:graphicData uri="http://schemas.openxmlformats.org/drawingml/2006/table">
            <a:tbl>
              <a:tblPr/>
              <a:tblGrid>
                <a:gridCol w="4067336">
                  <a:extLst>
                    <a:ext uri="{9D8B030D-6E8A-4147-A177-3AD203B41FA5}">
                      <a16:colId xmlns:a16="http://schemas.microsoft.com/office/drawing/2014/main" val="4201339148"/>
                    </a:ext>
                  </a:extLst>
                </a:gridCol>
                <a:gridCol w="4067336">
                  <a:extLst>
                    <a:ext uri="{9D8B030D-6E8A-4147-A177-3AD203B41FA5}">
                      <a16:colId xmlns:a16="http://schemas.microsoft.com/office/drawing/2014/main" val="1104613981"/>
                    </a:ext>
                  </a:extLst>
                </a:gridCol>
              </a:tblGrid>
              <a:tr h="1386820"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 p(X,     f(cat))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p(f(Y</a:t>
                      </a:r>
                      <a:r>
                        <a:rPr lang="et-EE" sz="2000" dirty="0" smtClean="0"/>
                        <a:t>) ,</a:t>
                      </a:r>
                      <a:r>
                        <a:rPr lang="et-EE" sz="2000" dirty="0"/>
                        <a:t>f(Y</a:t>
                      </a:r>
                      <a:r>
                        <a:rPr lang="et-EE" sz="2000" dirty="0" smtClean="0"/>
                        <a:t>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p(f(Z</a:t>
                      </a:r>
                      <a:r>
                        <a:rPr lang="et-EE" sz="2000" dirty="0" smtClean="0"/>
                        <a:t>), T)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Gives {X:=f(cat</a:t>
                      </a:r>
                      <a:r>
                        <a:rPr lang="et-EE" sz="2000" dirty="0"/>
                        <a:t>),</a:t>
                      </a:r>
                      <a:r>
                        <a:rPr lang="et-EE" sz="2000" dirty="0" smtClean="0"/>
                        <a:t>Y:=cat,T:=f(cat</a:t>
                      </a:r>
                      <a:r>
                        <a:rPr lang="et-EE" sz="2000" dirty="0"/>
                        <a:t>),</a:t>
                      </a:r>
                      <a:r>
                        <a:rPr lang="et-EE" sz="2000" dirty="0" smtClean="0"/>
                        <a:t>Z:=cat</a:t>
                      </a:r>
                      <a:r>
                        <a:rPr lang="et-EE" sz="2000" dirty="0"/>
                        <a:t>}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380019"/>
                  </a:ext>
                </a:extLst>
              </a:tr>
              <a:tr h="1386820">
                <a:tc>
                  <a:txBody>
                    <a:bodyPr/>
                    <a:lstStyle/>
                    <a:p>
                      <a:r>
                        <a:rPr lang="et-EE" sz="2000" baseline="0" dirty="0" smtClean="0"/>
                        <a:t> </a:t>
                      </a:r>
                      <a:r>
                        <a:rPr lang="et-EE" sz="2000" dirty="0" smtClean="0"/>
                        <a:t>p(X,         f(cat</a:t>
                      </a:r>
                      <a:r>
                        <a:rPr lang="et-EE" sz="2000" dirty="0"/>
                        <a:t>)),</a:t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p(f(Y</a:t>
                      </a:r>
                      <a:r>
                        <a:rPr lang="et-EE" sz="2000" dirty="0" smtClean="0"/>
                        <a:t>),     f(Y</a:t>
                      </a:r>
                      <a:r>
                        <a:rPr lang="et-EE" sz="2000" dirty="0"/>
                        <a:t>)),</a:t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p(f(dog</a:t>
                      </a:r>
                      <a:r>
                        <a:rPr lang="et-EE" sz="2000" dirty="0" smtClean="0"/>
                        <a:t>), Z</a:t>
                      </a:r>
                      <a:r>
                        <a:rPr lang="et-EE" sz="2000" dirty="0"/>
                        <a:t>)}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Fails 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523725"/>
                  </a:ext>
                </a:extLst>
              </a:tr>
              <a:tr h="970774"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 p(f(Y),  f(Y))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p(f(Z</a:t>
                      </a:r>
                      <a:r>
                        <a:rPr lang="et-EE" sz="2000" dirty="0" smtClean="0"/>
                        <a:t>),  Z)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t-EE" sz="2000" dirty="0" smtClean="0"/>
                        <a:t>Fails (occur check) </a:t>
                      </a:r>
                    </a:p>
                    <a:p>
                      <a:endParaRPr lang="et-EE" sz="2000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56432211"/>
                  </a:ext>
                </a:extLst>
              </a:tr>
            </a:tbl>
          </a:graphicData>
        </a:graphic>
      </p:graphicFrame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Unification examples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P(X,a,Y),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P(Z,U,Z))                                                        Gives {X:=Z, U:=a, Y:=Z }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9639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41363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Factorization: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eliminate duplicates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et-EE" altLang="et-EE" sz="3200" b="1" dirty="0">
                <a:solidFill>
                  <a:srgbClr val="FF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…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 ————————                                       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t-EE" altLang="et-EE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3200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Why rules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39552" y="184482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Derive new knowledge from existing knowledge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  </a:t>
            </a:r>
            <a:r>
              <a:rPr lang="et-EE" altLang="et-EE" sz="2200" dirty="0">
                <a:latin typeface="Calibri" panose="020F0502020204030204" pitchFamily="34" charset="0"/>
              </a:rPr>
              <a:t>Learning: automatic creation of new rules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Inferences: apply rules to get new knowledge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Is the „derived knowledge“ really new or just an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intrinsic consequence of data + rules? This is a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philosophical question out of the scope of this course.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94541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Factorization </a:t>
            </a: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Example: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P(X) </a:t>
            </a:r>
            <a:r>
              <a:rPr lang="et-EE" altLang="et-EE" sz="2200" dirty="0" smtClean="0">
                <a:latin typeface="Calibri" panose="020F0502020204030204" pitchFamily="34" charset="0"/>
              </a:rPr>
              <a:t> v  </a:t>
            </a:r>
            <a:r>
              <a:rPr lang="et-EE" altLang="et-EE" sz="2200" dirty="0">
                <a:latin typeface="Calibri" panose="020F0502020204030204" pitchFamily="34" charset="0"/>
              </a:rPr>
              <a:t>P(a)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dirty="0" smtClean="0">
                <a:cs typeface="Times New Roman" panose="02020603050405020304" pitchFamily="18" charset="0"/>
              </a:rPr>
              <a:t>————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Rule for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gluing together </a:t>
            </a:r>
            <a:r>
              <a:rPr lang="et-EE" altLang="et-EE" sz="2200" dirty="0">
                <a:latin typeface="Calibri" panose="020F0502020204030204" pitchFamily="34" charset="0"/>
              </a:rPr>
              <a:t>two literals in the same disjunct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using the minimal unifier.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FF0000"/>
                </a:solidFill>
                <a:latin typeface="Calibri" panose="020F0502020204030204" pitchFamily="34" charset="0"/>
              </a:rPr>
              <a:t>A1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solidFill>
                  <a:srgbClr val="FF0000"/>
                </a:solidFill>
                <a:latin typeface="Calibri" panose="020F0502020204030204" pitchFamily="34" charset="0"/>
              </a:rPr>
              <a:t>A2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v ... v </a:t>
            </a:r>
            <a:r>
              <a:rPr lang="et-EE" altLang="et-EE" sz="2200" dirty="0">
                <a:latin typeface="Calibri" panose="020F0502020204030204" pitchFamily="34" charset="0"/>
              </a:rPr>
              <a:t>An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and </a:t>
            </a:r>
            <a:r>
              <a:rPr lang="et-EE" altLang="et-EE" sz="2200" dirty="0" smtClean="0">
                <a:latin typeface="Calibri" panose="020F0502020204030204" pitchFamily="34" charset="0"/>
              </a:rPr>
              <a:t>s = unify(A1,A2)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000" dirty="0" smtClean="0">
                <a:cs typeface="Times New Roman" panose="02020603050405020304" pitchFamily="18" charset="0"/>
              </a:rPr>
              <a:t>————————————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(</a:t>
            </a:r>
            <a:r>
              <a:rPr lang="et-EE" altLang="et-EE" sz="2200" dirty="0">
                <a:latin typeface="Calibri" panose="020F0502020204030204" pitchFamily="34" charset="0"/>
              </a:rPr>
              <a:t>A2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latin typeface="Calibri" panose="020F0502020204030204" pitchFamily="34" charset="0"/>
              </a:rPr>
              <a:t>...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latin typeface="Calibri" panose="020F0502020204030204" pitchFamily="34" charset="0"/>
              </a:rPr>
              <a:t>An) 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23901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Basic saturation procedure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While a refutation has not been found</a:t>
            </a:r>
            <a:r>
              <a:rPr lang="et-EE" altLang="et-EE" sz="2200" dirty="0" smtClean="0"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Copy two clauses from the set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Generate all logical consequences, e.g., by resolution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Put logical consequences into the set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76576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Derivation example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1" y="1950294"/>
            <a:ext cx="7978894" cy="417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2902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ANL loop for saturation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Let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= {}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Let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= Input clauses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While Refutation not found &amp;&amp;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not empty</a:t>
            </a:r>
            <a:r>
              <a:rPr lang="et-EE" altLang="et-EE" sz="2200" dirty="0" smtClean="0"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Select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from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Move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to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Infer all possible clauses using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and other clauses </a:t>
            </a:r>
            <a:r>
              <a:rPr lang="et-EE" altLang="et-EE" sz="2200" dirty="0" smtClean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          </a:t>
            </a:r>
            <a:r>
              <a:rPr lang="en-US" altLang="et-EE" sz="2200" dirty="0" smtClean="0">
                <a:latin typeface="Calibri" panose="020F0502020204030204" pitchFamily="34" charset="0"/>
              </a:rPr>
              <a:t>from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Add the inferred clauses to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33792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ANL loop for saturation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000" dirty="0" smtClean="0">
                <a:latin typeface="Calibri" panose="020F0502020204030204" pitchFamily="34" charset="0"/>
              </a:rPr>
              <a:t> Depending on how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 is selected from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000" dirty="0" smtClean="0">
                <a:latin typeface="Calibri" panose="020F0502020204030204" pitchFamily="34" charset="0"/>
              </a:rPr>
              <a:t> set,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 </a:t>
            </a:r>
            <a:r>
              <a:rPr lang="en-US" altLang="et-EE" sz="2000" dirty="0" smtClean="0">
                <a:latin typeface="Calibri" panose="020F0502020204030204" pitchFamily="34" charset="0"/>
              </a:rPr>
              <a:t>different search strategies can be implemented.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Depth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a most recently created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resolvant</a:t>
            </a:r>
            <a:r>
              <a:rPr lang="en-US" altLang="et-EE" sz="2000" dirty="0" smtClean="0">
                <a:latin typeface="Calibri" panose="020F0502020204030204" pitchFamily="34" charset="0"/>
              </a:rPr>
              <a:t>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Does not guarantee a complete search (could get into an infinite loop)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Does not guarantee finding the shortest refutation.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Breadth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a least recently created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resolvant</a:t>
            </a:r>
            <a:r>
              <a:rPr lang="en-US" altLang="et-EE" sz="2000" dirty="0" smtClean="0">
                <a:latin typeface="Calibri" panose="020F0502020204030204" pitchFamily="34" charset="0"/>
              </a:rPr>
              <a:t>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Will find the shortest refutation.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Implements a ply-by-ply search.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Best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the 'best' clause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 the best possible literals.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The notion of "best" is determined by a heuristic function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9028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Saturation may not terminate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      In case the clause set is not contradictory (i.e. </a:t>
            </a:r>
            <a:r>
              <a:rPr lang="et-EE" altLang="et-EE" sz="2000" dirty="0">
                <a:latin typeface="Calibri" panose="020F0502020204030204" pitchFamily="34" charset="0"/>
              </a:rPr>
              <a:t>e</a:t>
            </a:r>
            <a:r>
              <a:rPr lang="et-EE" altLang="et-EE" sz="2000" dirty="0" smtClean="0">
                <a:latin typeface="Calibri" panose="020F0502020204030204" pitchFamily="34" charset="0"/>
              </a:rPr>
              <a:t>mpty clause cannot be derived) the saturation method may run forever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Simple example: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¬P(x)  ∨  P(f(x))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  P(y)  ∨ ¬ P(f(y))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Will give </a:t>
            </a:r>
            <a:r>
              <a:rPr lang="et-EE" altLang="et-EE" sz="2000" dirty="0">
                <a:latin typeface="Calibri" panose="020F0502020204030204" pitchFamily="34" charset="0"/>
              </a:rPr>
              <a:t>¬P(x) </a:t>
            </a:r>
            <a:r>
              <a:rPr lang="et-EE" altLang="et-EE" sz="2000" dirty="0" smtClean="0">
                <a:latin typeface="Calibri" panose="020F0502020204030204" pitchFamily="34" charset="0"/>
              </a:rPr>
              <a:t>v </a:t>
            </a:r>
            <a:r>
              <a:rPr lang="et-EE" altLang="et-EE" sz="2000" dirty="0">
                <a:latin typeface="Calibri" panose="020F0502020204030204" pitchFamily="34" charset="0"/>
              </a:rPr>
              <a:t>¬ </a:t>
            </a:r>
            <a:r>
              <a:rPr lang="et-EE" altLang="et-EE" sz="2000" dirty="0" smtClean="0">
                <a:latin typeface="Calibri" panose="020F0502020204030204" pitchFamily="34" charset="0"/>
              </a:rPr>
              <a:t>P(f(f(x)),     </a:t>
            </a:r>
            <a:r>
              <a:rPr lang="et-EE" altLang="et-EE" sz="2000" dirty="0" smtClean="0">
                <a:latin typeface="Calibri" panose="020F0502020204030204" pitchFamily="34" charset="0"/>
              </a:rPr>
              <a:t>¬P(x) v ¬ P(f(f(f(x))),   .... etc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However, for these clauses saturation will stop quickly: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¬P(x)  ∨  </a:t>
            </a:r>
            <a:r>
              <a:rPr lang="et-EE" altLang="et-EE" sz="2000" dirty="0" smtClean="0">
                <a:latin typeface="Calibri" panose="020F0502020204030204" pitchFamily="34" charset="0"/>
              </a:rPr>
              <a:t>P(a)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  P(y)  ∨ ¬ </a:t>
            </a:r>
            <a:r>
              <a:rPr lang="et-EE" altLang="et-EE" sz="2000" dirty="0" smtClean="0">
                <a:latin typeface="Calibri" panose="020F0502020204030204" pitchFamily="34" charset="0"/>
              </a:rPr>
              <a:t>P(b)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9813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Query: contradiction search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Observe that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Facts &amp; Rules =&gt; Query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is a tautology iff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Facts &amp; Rules &amp; -Query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is a </a:t>
            </a:r>
            <a:r>
              <a:rPr lang="et-EE" altLang="et-EE" sz="2200" dirty="0" smtClean="0">
                <a:solidFill>
                  <a:srgbClr val="C5000B"/>
                </a:solidFill>
                <a:latin typeface="Calibri" panose="020F0502020204030204" pitchFamily="34" charset="0"/>
              </a:rPr>
              <a:t>contradiction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Since -(</a:t>
            </a:r>
            <a:r>
              <a:rPr lang="et-EE" altLang="et-EE" sz="2200" dirty="0" smtClean="0">
                <a:latin typeface="Calibri" panose="020F0502020204030204" pitchFamily="34" charset="0"/>
              </a:rPr>
              <a:t>Facts &amp; Rules =&gt; Query)   =   -(-Facts v -Rules v Query)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79881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Answer mechanism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Prolog query ? R(X) </a:t>
            </a:r>
            <a:r>
              <a:rPr lang="et-EE" altLang="et-EE" sz="2200">
                <a:solidFill>
                  <a:srgbClr val="C5000B"/>
                </a:solidFill>
                <a:latin typeface="Calibri" panose="020F0502020204030204" pitchFamily="34" charset="0"/>
              </a:rPr>
              <a:t>means</a:t>
            </a:r>
            <a:r>
              <a:rPr lang="et-EE" altLang="et-EE" sz="2200">
                <a:latin typeface="Calibri" panose="020F0502020204030204" pitchFamily="34" charset="0"/>
              </a:rPr>
              <a:t>  adding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-R(X) | Answer(X)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to facts and then searching for contradiction: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-R(X) | Answer(X)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-P(X) | 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-P(X) | Answer(X)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------------------------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Answer(a)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4889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Prolog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Uses a highly specialised (and incomplete!) strategy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of resolution for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horn clauses: </a:t>
            </a:r>
            <a:r>
              <a:rPr lang="et-EE" altLang="et-EE" sz="2200" dirty="0">
                <a:latin typeface="Calibri" panose="020F0502020204030204" pitchFamily="34" charset="0"/>
              </a:rPr>
              <a:t>rules with max one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literal in the consequent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(max one positive literal in a disjunct)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Derivation direction always from positive (right) side of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the rule, giving instantiated antecedent as a result: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P(X) =&gt; R(X</a:t>
            </a:r>
            <a:r>
              <a:rPr lang="et-EE" altLang="et-EE" sz="2200" dirty="0" smtClean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-R(a) (query)</a:t>
            </a:r>
            <a:endParaRPr lang="et-EE" altLang="et-EE" sz="22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------------------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derives </a:t>
            </a:r>
            <a:r>
              <a:rPr lang="et-EE" altLang="et-EE" sz="2200" dirty="0" smtClean="0">
                <a:latin typeface="Calibri" panose="020F0502020204030204" pitchFamily="34" charset="0"/>
              </a:rPr>
              <a:t>-P(a</a:t>
            </a:r>
            <a:r>
              <a:rPr lang="et-EE" altLang="et-EE" sz="2200" dirty="0">
                <a:latin typeface="Calibri" panose="020F0502020204030204" pitchFamily="34" charset="0"/>
              </a:rPr>
              <a:t>), and then finds contradiction with </a:t>
            </a: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Does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not</a:t>
            </a:r>
            <a:r>
              <a:rPr lang="et-EE" altLang="et-EE" sz="2200" dirty="0">
                <a:latin typeface="Calibri" panose="020F0502020204030204" pitchFamily="34" charset="0"/>
              </a:rPr>
              <a:t> derive R(a).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4673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Horn clause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disjunct with max one positive literal.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v C         is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               is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v C v D   not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v B                   not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Rule examples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From simple to more and more complex 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pub(X) =&gt; eatingplace(X)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pub(X) &amp; openattime(X,T) =&gt; </a:t>
            </a:r>
            <a:r>
              <a:rPr lang="et-EE" altLang="et-EE" sz="2200" dirty="0" smtClean="0">
                <a:latin typeface="Calibri" panose="020F0502020204030204" pitchFamily="34" charset="0"/>
              </a:rPr>
              <a:t>may_eat_at_time(X,T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pub(X) &amp; openattime(X,T) &amp; country(X,'Britain') &amp;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&gt;(age(P),17) &amp; popularity(X,S) =&gt; 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recommendscore('eating',X,T,P,0.8*poptorec(S))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78864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Unit resolution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search strategy of 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resoluton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where at least one of arguments must be unit (a single literal).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Theorem: unit resolution is complete for Horn clause sets.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Subsumption: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A subset S of a disjunct D is said to subsume D.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i="1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Examples: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subsumes   –B v A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v B  subsumes  C v B v –R v A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Theorem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 when a derived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disjunct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N subsumes another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disjunct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C, then throwing away C preserves completeness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1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Complexity of unit resolution for the Horn case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Observe that every unit resolution rule application to Horn clauses creates a shorter disjunct which subsumes a long argument.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       -A v –B  v C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-B v C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> 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7848600" cy="5430838"/>
          </a:xfrm>
        </p:spPr>
        <p:txBody>
          <a:bodyPr/>
          <a:lstStyle/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2000" dirty="0" smtClean="0">
                <a:latin typeface="Calibri" pitchFamily="34" charset="0"/>
                <a:cs typeface="Calibri" pitchFamily="34" charset="0"/>
              </a:rPr>
              <a:t>Robbins algebras are boolean: Mccune, 1997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In 1933, E. V. Huntington presented the following basis for Boolean algebra: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x + y = y + x.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(x + y) + z = x + (y + z).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n(n(x) + y) + n(n(x) + n(y)) = x.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Shortly thereafter, Herbert Robbins conjectured that the Huntington equation can be replaced with a simpler : n(n(x + y) + n(x + n(y))) = x. Robbins and Huntington could not find a proof, and the problem was later studied by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Tarski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his students</a:t>
            </a:r>
            <a:r>
              <a:rPr lang="et-EE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097275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> 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7848600" cy="5430838"/>
          </a:xfrm>
        </p:spPr>
        <p:txBody>
          <a:bodyPr/>
          <a:lstStyle/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The successful search took about 8 days on an RS/6000 processor and used about 30 megabytes of memory.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pt-BR" sz="1100" dirty="0" smtClean="0"/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 (wt=7) [] -(n(x + y) = n(x)).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3 (wt=13) [] n(n(n(x) + y) + n(x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5 (wt=18) [para(3,3)] n(n(n(x + y) + n(x) + y) + y) = n(x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6 (wt=19) [para(3,3)] n(n(n(n(x) + y) + x + y) + y) = n(n(x)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24 (wt=21) [para(6,3)] n(n(n(n(x) + y) + x + y + y) + n(n(x)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47 (wt=29) [para(24,3)] n(n(n(n(n(x) + y) + x + y + y) + n(n(x) + y) + z) + n(y + z)) = z.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48 (wt=27) [para(24,3)] n(n(n(n(x) + y) + n(n(x) + y) + x + y + y) + y) = n(n(x)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146 (wt=29) [para(48,3)] n(n(n(n(x) + y) + n(n(x) + y) + x + y + y + y) + n(n(x)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250 (wt=34) [para(47,3)] n(n(n(n(n(x) + y) + x + y + y) + n(n(x) + y) + n(y + z) + z) + z) = n(y + z).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996 (wt=42) [para(250,3)] n(n(n(n(n(n(x) + y) + x + y + y) + n(n(x) + y) + n(y + z) + z) + z + u) + n(n(y + z) + u)) = u.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16379 (wt=21) [para(5,996),demod([3])] n(n(n(n(x) + x) + x + x + x) + x) = n(n(x)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16387 (wt=29) [para(16379,3)] n(n(n(n(n(x) + x) + x + x + x) + x + y) + n(n(n(x) + 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16388 (wt=23) [para(16379,3)] n(n(n(n(x) + x) + x + x + x + x) + n(n(x) + x)) = x.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16393 (wt=29) [para(16388,3)] n(n(n(n(x) + x) + n(n(x) + x) + x + x + x + x) + x) = n(n(x)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16426 (wt=37) [para(16393,3)] n(n(n(n(n(x) + x) + n(n(x) + x) + x + x + x + x) + x + y) + n(n(n(x) + 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17547 (wt=60) [para(146,16387)] n(n(n(n(n(x) + x) + n(n(x) + x) + x + x + x + x) + n(n(n(x) + x) + x + x + x) + x) + x) = n(n(n(x) + x) + n(n(x) + x) + x + x + x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17666 (wt=33) [para(24,16426),demod([17547])] n(n(n(x) + x) + n(n(x) + x) + x + x + x + x) = n(n(n(x) + x) + x + x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pt-BR" sz="11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425996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Procedural &amp; declarative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Declarative: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pub(X) =&gt; eatingplace(X)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Procedural: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d=fetchobjdata(x)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if (datahasattr_val(d,“type“,“pub“)) {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 storenewdata(x,“prop“,“eatingplace“);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}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if ....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1055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Procedural &amp; declarative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Procedural: database triggers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CREATE OR REPLACE TRIGGER tasuta_ins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BEFORE INSERT ON tasuta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REFERENCING NEW AS NEW OLD AS OLD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FOR EACH ROW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BEGIN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declare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cursor oic is select kood from isik where kood=:new.ik;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oi oic%ROWTYPE;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cursor cat is select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category_id,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if ca.tasuta='Y' then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open oic;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fetch oic into oi;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if oic%NOTFOUND then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    insert into isik (kood) values (:new.ik);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end if;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close oic;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select ticket_sequence.nextval into t_id from dual;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insert into ticket(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 ticket_id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200" dirty="0">
                <a:latin typeface="Calibri" panose="020F0502020204030204" pitchFamily="34" charset="0"/>
              </a:rPr>
              <a:t>             ,ik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1400" dirty="0">
                <a:latin typeface="Calibri" panose="020F0502020204030204" pitchFamily="34" charset="0"/>
              </a:rPr>
              <a:t>           .....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35610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Declarative: rules + engine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Declarative rules like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pub(X) =&gt; eatingplace(X)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need a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 smtClean="0">
                <a:latin typeface="Calibri" panose="020F0502020204030204" pitchFamily="34" charset="0"/>
              </a:rPr>
              <a:t>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procedural reasoning engine</a:t>
            </a:r>
            <a:r>
              <a:rPr lang="et-EE" altLang="et-EE" sz="2200" dirty="0">
                <a:latin typeface="Calibri" panose="020F0502020204030204" pitchFamily="34" charset="0"/>
              </a:rPr>
              <a:t> to actually process data + rules and add new data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 smtClean="0">
                <a:latin typeface="Calibri" panose="020F0502020204030204" pitchFamily="34" charset="0"/>
              </a:rPr>
              <a:t>concrete </a:t>
            </a:r>
            <a:r>
              <a:rPr lang="et-EE" altLang="et-EE" sz="2200" dirty="0">
                <a:latin typeface="Calibri" panose="020F0502020204030204" pitchFamily="34" charset="0"/>
              </a:rPr>
              <a:t>syntax for data and rules which the engine understands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 smtClean="0">
                <a:latin typeface="Calibri" panose="020F0502020204030204" pitchFamily="34" charset="0"/>
              </a:rPr>
              <a:t>optional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built-in procedural functions and predicates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r>
              <a:rPr lang="et-EE" altLang="et-EE" sz="2200" dirty="0" smtClean="0">
                <a:solidFill>
                  <a:srgbClr val="C5000B"/>
                </a:solidFill>
                <a:latin typeface="Calibri" panose="020F0502020204030204" pitchFamily="34" charset="0"/>
              </a:rPr>
              <a:t>      </a:t>
            </a:r>
            <a:r>
              <a:rPr lang="et-EE" altLang="et-EE" sz="2200" dirty="0" smtClean="0">
                <a:latin typeface="Calibri" panose="020F0502020204030204" pitchFamily="34" charset="0"/>
              </a:rPr>
              <a:t>for </a:t>
            </a:r>
            <a:r>
              <a:rPr lang="et-EE" altLang="et-EE" sz="2200" dirty="0">
                <a:latin typeface="Calibri" panose="020F0502020204030204" pitchFamily="34" charset="0"/>
              </a:rPr>
              <a:t>convenience and efficiency (arithmetics, string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  <a:r>
              <a:rPr lang="et-EE" altLang="et-EE" sz="2200" dirty="0" smtClean="0">
                <a:latin typeface="Calibri" panose="020F0502020204030204" pitchFamily="34" charset="0"/>
              </a:rPr>
              <a:t>   handling </a:t>
            </a:r>
            <a:r>
              <a:rPr lang="et-EE" altLang="et-EE" sz="2200" dirty="0">
                <a:latin typeface="Calibri" panose="020F0502020204030204" pitchFamily="34" charset="0"/>
              </a:rPr>
              <a:t>etc)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4226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Declarative vs proc handling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Pros</a:t>
            </a:r>
            <a:r>
              <a:rPr lang="et-EE" altLang="et-EE" sz="2200" dirty="0">
                <a:latin typeface="Calibri" panose="020F0502020204030204" pitchFamily="34" charset="0"/>
              </a:rPr>
              <a:t> for proc handling: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 smtClean="0">
                <a:latin typeface="Calibri" panose="020F0502020204030204" pitchFamily="34" charset="0"/>
              </a:rPr>
              <a:t>proc </a:t>
            </a:r>
            <a:r>
              <a:rPr lang="et-EE" altLang="et-EE" sz="2200" dirty="0">
                <a:latin typeface="Calibri" panose="020F0502020204030204" pitchFamily="34" charset="0"/>
              </a:rPr>
              <a:t>handling easy to code for specific cases: no need for special syntax, engine api, etc, easy to incorporate arbitrary libraries and program snippets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Cons</a:t>
            </a:r>
            <a:r>
              <a:rPr lang="et-EE" altLang="et-EE" sz="2200" dirty="0">
                <a:latin typeface="Calibri" panose="020F0502020204030204" pitchFamily="34" charset="0"/>
              </a:rPr>
              <a:t> for procedural handling: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recursive/iterative handling (derivation chains) hard to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  <a:r>
              <a:rPr lang="et-EE" altLang="et-EE" sz="2200" dirty="0" smtClean="0">
                <a:latin typeface="Calibri" panose="020F0502020204030204" pitchFamily="34" charset="0"/>
              </a:rPr>
              <a:t>     program </a:t>
            </a:r>
            <a:r>
              <a:rPr lang="et-EE" altLang="et-EE" sz="2200" dirty="0">
                <a:latin typeface="Calibri" panose="020F0502020204030204" pitchFamily="34" charset="0"/>
              </a:rPr>
              <a:t>for procedural cases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proc rules handling code hard to modify and maintain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achieving efficiency &amp; developing optimisations is very hard work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78925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Declarative vs proc handling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Pros</a:t>
            </a:r>
            <a:r>
              <a:rPr lang="et-EE" altLang="et-EE" sz="2200" dirty="0">
                <a:latin typeface="Calibri" panose="020F0502020204030204" pitchFamily="34" charset="0"/>
              </a:rPr>
              <a:t> for decl handling: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recursive/iterative handling (derivation chains)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proc rules handling and maintenance: independcy helps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efficiency-targeted optimisations built into engine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Cons</a:t>
            </a:r>
            <a:r>
              <a:rPr lang="et-EE" altLang="et-EE" sz="2200" dirty="0">
                <a:latin typeface="Calibri" panose="020F0502020204030204" pitchFamily="34" charset="0"/>
              </a:rPr>
              <a:t> for decl handling: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understanding and using required syntax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understanding and using engine api-s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sz="2200" dirty="0">
                <a:latin typeface="Calibri" panose="020F0502020204030204" pitchFamily="34" charset="0"/>
              </a:rPr>
              <a:t>  hard to add your own procedural functions/preds from other </a:t>
            </a:r>
            <a:r>
              <a:rPr lang="et-EE" altLang="et-EE" sz="2200" dirty="0" smtClean="0">
                <a:latin typeface="Calibri" panose="020F0502020204030204" pitchFamily="34" charset="0"/>
              </a:rPr>
              <a:t>        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SzPct val="45000"/>
            </a:pPr>
            <a:r>
              <a:rPr lang="et-EE" altLang="et-EE" sz="2200" dirty="0" smtClean="0">
                <a:latin typeface="Calibri" panose="020F0502020204030204" pitchFamily="34" charset="0"/>
              </a:rPr>
              <a:t>       languages/toolkits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Summary: </a:t>
            </a:r>
            <a:r>
              <a:rPr lang="et-EE" altLang="et-EE" sz="2200" dirty="0">
                <a:latin typeface="Calibri" panose="020F0502020204030204" pitchFamily="34" charset="0"/>
              </a:rPr>
              <a:t>engines vs your own code like SQL engines vs  writing code for processing data files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00193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t-E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t-E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Droid Sans Fallback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2782</Words>
  <Application>Microsoft Office PowerPoint</Application>
  <PresentationFormat>On-screen Show (4:3)</PresentationFormat>
  <Paragraphs>834</Paragraphs>
  <Slides>44</Slides>
  <Notes>42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Times New Roman</vt:lpstr>
      <vt:lpstr>Droid Sans Fallback</vt:lpstr>
      <vt:lpstr>Arial</vt:lpstr>
      <vt:lpstr>Symbol</vt:lpstr>
      <vt:lpstr>Office Theme</vt:lpstr>
      <vt:lpstr>Equation</vt:lpstr>
      <vt:lpstr>PowerPoint Presentation</vt:lpstr>
      <vt:lpstr>Lecture overview</vt:lpstr>
      <vt:lpstr>Why rules</vt:lpstr>
      <vt:lpstr>Rule examples</vt:lpstr>
      <vt:lpstr>Procedural &amp; declarative</vt:lpstr>
      <vt:lpstr>Procedural &amp; declarative</vt:lpstr>
      <vt:lpstr>Declarative: rules + engine</vt:lpstr>
      <vt:lpstr>Declarative vs proc handling</vt:lpstr>
      <vt:lpstr>Declarative vs proc handling</vt:lpstr>
      <vt:lpstr>Rules are code too</vt:lpstr>
      <vt:lpstr>How to use a rule?</vt:lpstr>
      <vt:lpstr>Applying 1st order logic</vt:lpstr>
      <vt:lpstr>Applying 1st order logic</vt:lpstr>
      <vt:lpstr>PowerPoint Presentation</vt:lpstr>
      <vt:lpstr>Convert to normal form</vt:lpstr>
      <vt:lpstr>Convert to normal form: example</vt:lpstr>
      <vt:lpstr>PowerPoint Presentation</vt:lpstr>
      <vt:lpstr>Resolution method</vt:lpstr>
      <vt:lpstr>PowerPoint Presentation</vt:lpstr>
      <vt:lpstr>PowerPoint Presentation</vt:lpstr>
      <vt:lpstr>PowerPoint Presentation</vt:lpstr>
      <vt:lpstr>PowerPoint Presentation</vt:lpstr>
      <vt:lpstr>Resolution rule  for predicate calculus</vt:lpstr>
      <vt:lpstr>Resolution rule  for predicate calculus</vt:lpstr>
      <vt:lpstr>Resolution rule  for predicate calculus</vt:lpstr>
      <vt:lpstr>Resolution rule for predicate calculus</vt:lpstr>
      <vt:lpstr>PowerPoint Presentation</vt:lpstr>
      <vt:lpstr>PowerPoint Presentation</vt:lpstr>
      <vt:lpstr>PowerPoint Presentation</vt:lpstr>
      <vt:lpstr>Factorization for predicate calculus</vt:lpstr>
      <vt:lpstr>Basic saturation procedure</vt:lpstr>
      <vt:lpstr>Derivation example</vt:lpstr>
      <vt:lpstr>ANL loop for saturation</vt:lpstr>
      <vt:lpstr>ANL loop for saturation</vt:lpstr>
      <vt:lpstr>Saturation may not terminate</vt:lpstr>
      <vt:lpstr>Query: contradiction search</vt:lpstr>
      <vt:lpstr>Answer mechanism</vt:lpstr>
      <vt:lpstr>Prolog</vt:lpstr>
      <vt:lpstr>PowerPoint Presentation</vt:lpstr>
      <vt:lpstr>PowerPoint Presentation</vt:lpstr>
      <vt:lpstr>PowerPoint Presentation</vt:lpstr>
      <vt:lpstr>PowerPoint Presentation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Resolutsioonimeetod lausearvutuses.</dc:title>
  <dc:subject/>
  <dc:creator>Tiina Zingel</dc:creator>
  <cp:keywords/>
  <dc:description/>
  <cp:lastModifiedBy>Tanel Tammet</cp:lastModifiedBy>
  <cp:revision>62</cp:revision>
  <cp:lastPrinted>1601-01-01T00:00:00Z</cp:lastPrinted>
  <dcterms:created xsi:type="dcterms:W3CDTF">2006-03-01T13:21:20Z</dcterms:created>
  <dcterms:modified xsi:type="dcterms:W3CDTF">2017-11-02T19:33:35Z</dcterms:modified>
</cp:coreProperties>
</file>